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5"/>
  </p:notesMasterIdLst>
  <p:handoutMasterIdLst>
    <p:handoutMasterId r:id="rId46"/>
  </p:handoutMasterIdLst>
  <p:sldIdLst>
    <p:sldId id="603" r:id="rId5"/>
    <p:sldId id="2147483507" r:id="rId6"/>
    <p:sldId id="2147483513" r:id="rId7"/>
    <p:sldId id="2147483520" r:id="rId8"/>
    <p:sldId id="2147483525" r:id="rId9"/>
    <p:sldId id="375" r:id="rId10"/>
    <p:sldId id="257" r:id="rId11"/>
    <p:sldId id="2147483567" r:id="rId12"/>
    <p:sldId id="2147483568" r:id="rId13"/>
    <p:sldId id="2147483643" r:id="rId14"/>
    <p:sldId id="2147483644" r:id="rId15"/>
    <p:sldId id="260" r:id="rId16"/>
    <p:sldId id="262" r:id="rId17"/>
    <p:sldId id="2147483646" r:id="rId18"/>
    <p:sldId id="2147483579" r:id="rId19"/>
    <p:sldId id="290" r:id="rId20"/>
    <p:sldId id="267" r:id="rId21"/>
    <p:sldId id="289" r:id="rId22"/>
    <p:sldId id="2147483645" r:id="rId23"/>
    <p:sldId id="2147483587" r:id="rId24"/>
    <p:sldId id="2147483581" r:id="rId25"/>
    <p:sldId id="2147483582" r:id="rId26"/>
    <p:sldId id="2147483647" r:id="rId27"/>
    <p:sldId id="2147483584" r:id="rId28"/>
    <p:sldId id="261" r:id="rId29"/>
    <p:sldId id="259" r:id="rId30"/>
    <p:sldId id="268" r:id="rId31"/>
    <p:sldId id="266" r:id="rId32"/>
    <p:sldId id="263" r:id="rId33"/>
    <p:sldId id="2147483586" r:id="rId34"/>
    <p:sldId id="2147483588" r:id="rId35"/>
    <p:sldId id="265" r:id="rId36"/>
    <p:sldId id="270" r:id="rId37"/>
    <p:sldId id="2147483633" r:id="rId38"/>
    <p:sldId id="2147483634" r:id="rId39"/>
    <p:sldId id="269" r:id="rId40"/>
    <p:sldId id="256" r:id="rId41"/>
    <p:sldId id="264" r:id="rId42"/>
    <p:sldId id="582" r:id="rId43"/>
    <p:sldId id="2419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3936"/>
    <a:srgbClr val="66BA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1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24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02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96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743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9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35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9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0.jpeg"/><Relationship Id="rId16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1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2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3.png"/><Relationship Id="rId169" Type="http://schemas.openxmlformats.org/officeDocument/2006/relationships/image" Target="../media/image18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4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网络平面划分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DA8A19-F5E3-082A-C2FC-E7B37E25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</a:t>
            </a:r>
            <a:r>
              <a:rPr lang="en-US" altLang="zh-CN" dirty="0"/>
              <a:t>AI </a:t>
            </a:r>
            <a:r>
              <a:rPr lang="zh-CN" altLang="en-US" dirty="0"/>
              <a:t>集群网络平面划分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3CB52E-5BDF-EFE6-5C14-4492422B4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8" y="1246908"/>
            <a:ext cx="11514925" cy="52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参数面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10562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37C5A-9225-EF97-8EF0-82E06AB3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节点角度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BCBFB-153F-1369-084B-1C385A79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680000" cy="5108575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Al</a:t>
            </a:r>
            <a:r>
              <a:rPr lang="zh-CN" altLang="en-US" b="1" dirty="0">
                <a:solidFill>
                  <a:srgbClr val="66BA36"/>
                </a:solidFill>
              </a:rPr>
              <a:t> 节点网口设计与接入原则：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参数面：</a:t>
            </a:r>
            <a:endParaRPr lang="en-US" altLang="zh-CN" b="1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" dirty="0"/>
              <a:t>，</a:t>
            </a:r>
            <a:r>
              <a:rPr lang="en" altLang="zh-CN" dirty="0"/>
              <a:t>RoCE</a:t>
            </a:r>
            <a:r>
              <a:rPr lang="zh-CN" altLang="en-US" dirty="0"/>
              <a:t> 协议；每 </a:t>
            </a:r>
            <a:r>
              <a:rPr lang="en-US" altLang="zh-CN" dirty="0"/>
              <a:t>N</a:t>
            </a:r>
            <a:r>
              <a:rPr lang="zh-CN" altLang="en-US" dirty="0"/>
              <a:t> 台计算节点上连到一台 </a:t>
            </a:r>
            <a:r>
              <a:rPr lang="en-US" altLang="zh-CN" dirty="0"/>
              <a:t>Leaf</a:t>
            </a:r>
            <a:r>
              <a:rPr lang="zh-CN" altLang="en-US" dirty="0"/>
              <a:t> 接入交换机；</a:t>
            </a:r>
            <a:endParaRPr lang="en-US" altLang="zh-CN" dirty="0"/>
          </a:p>
          <a:p>
            <a:pPr lvl="1"/>
            <a:r>
              <a:rPr lang="en-US" altLang="zh-CN" dirty="0"/>
              <a:t>N</a:t>
            </a:r>
            <a:r>
              <a:rPr lang="zh-CN" altLang="en-US" dirty="0"/>
              <a:t> 个计算节点共用一个地址段，采用同一网关，</a:t>
            </a:r>
            <a:r>
              <a:rPr lang="en" altLang="zh-CN" dirty="0"/>
              <a:t>IP</a:t>
            </a:r>
            <a:r>
              <a:rPr lang="zh-CN" altLang="en-US" dirty="0"/>
              <a:t> 连续配置；</a:t>
            </a:r>
            <a:endParaRPr lang="en-US" altLang="zh-CN" dirty="0"/>
          </a:p>
          <a:p>
            <a:pPr lvl="1"/>
            <a:r>
              <a:rPr lang="zh-CN" altLang="en" b="1" dirty="0"/>
              <a:t>﻿</a:t>
            </a:r>
            <a:r>
              <a:rPr lang="zh-CN" altLang="en-US" b="1" dirty="0"/>
              <a:t>数据面</a:t>
            </a:r>
            <a:r>
              <a:rPr lang="zh-CN" altLang="en" b="1" dirty="0"/>
              <a:t>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网口，</a:t>
            </a:r>
            <a:r>
              <a:rPr lang="en-US" altLang="zh-CN" dirty="0"/>
              <a:t>1</a:t>
            </a:r>
            <a:r>
              <a:rPr lang="zh-CN" altLang="en-US" dirty="0"/>
              <a:t> 张双端口网卡，采用 </a:t>
            </a:r>
            <a:r>
              <a:rPr lang="en" altLang="zh-CN" dirty="0"/>
              <a:t>RoCE</a:t>
            </a:r>
            <a:r>
              <a:rPr lang="zh-CN" altLang="en-US" dirty="0"/>
              <a:t> 协议；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88137-397E-DD34-7CE0-E05B6AFB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111250"/>
            <a:ext cx="5549528" cy="52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37C5A-9225-EF97-8EF0-82E06AB3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节点组网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BCBFB-153F-1369-084B-1C385A79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680000" cy="5108575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Al</a:t>
            </a:r>
            <a:r>
              <a:rPr lang="zh-CN" altLang="en-US" b="1" dirty="0">
                <a:solidFill>
                  <a:srgbClr val="66BA36"/>
                </a:solidFill>
              </a:rPr>
              <a:t> 节点网口设计与接入原则：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﻿业务面：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25</a:t>
            </a:r>
            <a:r>
              <a:rPr lang="en" altLang="zh-CN" dirty="0"/>
              <a:t>G</a:t>
            </a:r>
            <a:r>
              <a:rPr lang="zh-CN" altLang="en-US" dirty="0"/>
              <a:t> 网口，采用 </a:t>
            </a:r>
            <a:r>
              <a:rPr lang="en" altLang="zh-CN" dirty="0"/>
              <a:t>TCP/IP</a:t>
            </a:r>
            <a:r>
              <a:rPr lang="zh-CN" altLang="en-US" dirty="0"/>
              <a:t> 协议，组内 </a:t>
            </a:r>
            <a:r>
              <a:rPr lang="en-US" altLang="zh-CN" dirty="0"/>
              <a:t>QPS</a:t>
            </a:r>
            <a:r>
              <a:rPr lang="zh-CN" altLang="en-US" dirty="0"/>
              <a:t> 端口配置 </a:t>
            </a:r>
            <a:r>
              <a:rPr lang="en" altLang="zh-CN" dirty="0"/>
              <a:t>IP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﻿</a:t>
            </a:r>
            <a:r>
              <a:rPr lang="zh-CN" altLang="en-US" b="1" dirty="0"/>
              <a:t>带外管理面：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GE</a:t>
            </a:r>
            <a:r>
              <a:rPr lang="zh-CN" altLang="en-US" dirty="0"/>
              <a:t> 电口，每个节点配置 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" altLang="zh-CN" dirty="0"/>
              <a:t>IP</a:t>
            </a:r>
            <a:r>
              <a:rPr lang="zh-CN" altLang="en-US" dirty="0"/>
              <a:t> 地址；</a:t>
            </a:r>
          </a:p>
          <a:p>
            <a:pPr lvl="1"/>
            <a:r>
              <a:rPr lang="zh-CN" altLang="en-US" b="1" dirty="0"/>
              <a:t>﻿带内管理面：</a:t>
            </a:r>
            <a:r>
              <a:rPr lang="zh-CN" altLang="en-US" dirty="0"/>
              <a:t>每个 </a:t>
            </a:r>
            <a:r>
              <a:rPr lang="en-US" altLang="zh-CN" dirty="0"/>
              <a:t>AI</a:t>
            </a:r>
            <a:r>
              <a:rPr lang="zh-CN" altLang="en-US" dirty="0"/>
              <a:t> 节点上行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10</a:t>
            </a:r>
            <a:r>
              <a:rPr lang="en" altLang="zh-CN" dirty="0"/>
              <a:t>GE</a:t>
            </a:r>
            <a:r>
              <a:rPr lang="zh-CN" altLang="en-US" dirty="0"/>
              <a:t> 接带内管理电口；</a:t>
            </a:r>
            <a:endParaRPr lang="en-US" altLang="zh-CN" dirty="0"/>
          </a:p>
          <a:p>
            <a:pPr lvl="1"/>
            <a:r>
              <a:rPr lang="zh-CN" altLang="en-US" b="1" dirty="0"/>
              <a:t>网段：</a:t>
            </a:r>
            <a:r>
              <a:rPr lang="zh-CN" altLang="en-US" dirty="0"/>
              <a:t>参数面、业务面、数据面、带内外管理面 </a:t>
            </a:r>
            <a:r>
              <a:rPr lang="en-US" altLang="zh-CN" dirty="0"/>
              <a:t>5 </a:t>
            </a:r>
            <a:r>
              <a:rPr lang="zh-CN" altLang="en-US" dirty="0"/>
              <a:t>个网络平面，每个平面一个网段。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88137-397E-DD34-7CE0-E05B6AFB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111250"/>
            <a:ext cx="5549528" cy="52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E154A5-958F-9527-9E9B-68898F8F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参数面服务器与交换机连线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647233D-C7AA-5D0F-DC98-838781E4D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二层组网方案，采用 </a:t>
            </a:r>
            <a:r>
              <a:rPr lang="en-US" altLang="zh-CN" dirty="0"/>
              <a:t>Spine</a:t>
            </a:r>
            <a:r>
              <a:rPr lang="zh-CN" altLang="en-US" dirty="0"/>
              <a:t>、</a:t>
            </a:r>
            <a:r>
              <a:rPr lang="en-US" altLang="zh-CN" dirty="0"/>
              <a:t>Leaf </a:t>
            </a:r>
            <a:r>
              <a:rPr lang="zh-CN" altLang="en-US" dirty="0"/>
              <a:t>框式交换机，单轨无收敛方式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13C5E6-A760-1C5E-064E-D5E926B8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607420"/>
            <a:ext cx="10666341" cy="33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计算交换机规格选择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C331FE-21EF-03D1-5D21-1284B7EAC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优先选</a:t>
            </a:r>
            <a:r>
              <a:rPr lang="en-US" altLang="zh-CN" b="1" dirty="0">
                <a:solidFill>
                  <a:srgbClr val="66BA36"/>
                </a:solidFill>
              </a:rPr>
              <a:t>400</a:t>
            </a:r>
            <a:r>
              <a:rPr lang="en" altLang="zh-CN" b="1" dirty="0">
                <a:solidFill>
                  <a:srgbClr val="66BA36"/>
                </a:solidFill>
              </a:rPr>
              <a:t>G</a:t>
            </a:r>
            <a:r>
              <a:rPr lang="zh-CN" altLang="en-US" b="1" dirty="0">
                <a:solidFill>
                  <a:srgbClr val="66BA36"/>
                </a:solidFill>
              </a:rPr>
              <a:t>的场景 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单服务器需支持 多块高性能</a:t>
            </a:r>
            <a:r>
              <a:rPr lang="en" altLang="zh-CN" dirty="0"/>
              <a:t>GPU </a:t>
            </a:r>
            <a:r>
              <a:rPr lang="zh-CN" altLang="en" dirty="0"/>
              <a:t>（</a:t>
            </a:r>
            <a:r>
              <a:rPr lang="zh-CN" altLang="en-US" dirty="0"/>
              <a:t>如</a:t>
            </a:r>
            <a:r>
              <a:rPr lang="en" altLang="zh-CN" dirty="0"/>
              <a:t>H100/Hopper</a:t>
            </a:r>
            <a:r>
              <a:rPr lang="zh-CN" altLang="en-US" dirty="0"/>
              <a:t>架构），且内部通信带宽接近饱和。</a:t>
            </a:r>
          </a:p>
          <a:p>
            <a:pPr lvl="1"/>
            <a:r>
              <a:rPr lang="zh-CN" altLang="en-US" dirty="0"/>
              <a:t>需与 </a:t>
            </a:r>
            <a:r>
              <a:rPr lang="en-US" altLang="zh-CN" dirty="0"/>
              <a:t>800</a:t>
            </a:r>
            <a:r>
              <a:rPr lang="en" altLang="zh-CN" dirty="0"/>
              <a:t>G/1.6T</a:t>
            </a:r>
            <a:r>
              <a:rPr lang="zh-CN" altLang="en-US" dirty="0"/>
              <a:t>骨干网络 无缝衔接，避免成为性能瓶颈</a:t>
            </a:r>
          </a:p>
          <a:p>
            <a:pPr lvl="1"/>
            <a:r>
              <a:rPr lang="zh-CN" altLang="en-US" dirty="0"/>
              <a:t>追求长期投资回报，接受初期较高的部署成本</a:t>
            </a:r>
            <a:endParaRPr lang="en-US" altLang="zh-CN" dirty="0"/>
          </a:p>
          <a:p>
            <a:endParaRPr lang="en-US" altLang="zh-CN" b="1" dirty="0">
              <a:solidFill>
                <a:srgbClr val="66BA36"/>
              </a:solidFill>
            </a:endParaRPr>
          </a:p>
          <a:p>
            <a:r>
              <a:rPr lang="zh-CN" altLang="en-US" b="1" dirty="0">
                <a:solidFill>
                  <a:srgbClr val="66BA36"/>
                </a:solidFill>
              </a:rPr>
              <a:t>优先选</a:t>
            </a:r>
            <a:r>
              <a:rPr lang="en-US" altLang="zh-CN" b="1" dirty="0">
                <a:solidFill>
                  <a:srgbClr val="66BA36"/>
                </a:solidFill>
              </a:rPr>
              <a:t>200</a:t>
            </a:r>
            <a:r>
              <a:rPr lang="en" altLang="zh-CN" b="1" dirty="0">
                <a:solidFill>
                  <a:srgbClr val="66BA36"/>
                </a:solidFill>
              </a:rPr>
              <a:t>G</a:t>
            </a:r>
            <a:r>
              <a:rPr lang="zh-CN" altLang="en-US" b="1" dirty="0">
                <a:solidFill>
                  <a:srgbClr val="66BA36"/>
                </a:solidFill>
              </a:rPr>
              <a:t>的场景 ：</a:t>
            </a:r>
          </a:p>
          <a:p>
            <a:pPr lvl="1"/>
            <a:r>
              <a:rPr lang="zh-CN" altLang="en-US" dirty="0"/>
              <a:t>预算有限或</a:t>
            </a:r>
            <a:r>
              <a:rPr lang="en" altLang="zh-CN" dirty="0"/>
              <a:t>AI</a:t>
            </a:r>
            <a:r>
              <a:rPr lang="zh-CN" altLang="en-US" dirty="0"/>
              <a:t>负载对单端口带宽要求较低（如中小规模模型训练）。</a:t>
            </a:r>
          </a:p>
          <a:p>
            <a:pPr lvl="1"/>
            <a:r>
              <a:rPr lang="zh-CN" altLang="en-US" dirty="0"/>
              <a:t>需要 高密度接入 （如单交换机连接数百台服务器），且现有布线系统兼容</a:t>
            </a:r>
            <a:r>
              <a:rPr lang="en-US" altLang="zh-CN" dirty="0"/>
              <a:t>200</a:t>
            </a:r>
            <a:r>
              <a:rPr lang="en" altLang="zh-CN" dirty="0"/>
              <a:t>G5</a:t>
            </a:r>
            <a:endParaRPr lang="zh-CN" altLang="en" dirty="0"/>
          </a:p>
          <a:p>
            <a:pPr lvl="1"/>
            <a:r>
              <a:rPr lang="zh-CN" altLang="en-US" dirty="0"/>
              <a:t>数据中心散热或供电能力受限，需降低单端口功耗</a:t>
            </a:r>
          </a:p>
        </p:txBody>
      </p:sp>
    </p:spTree>
    <p:extLst>
      <p:ext uri="{BB962C8B-B14F-4D97-AF65-F5344CB8AC3E}">
        <p14:creationId xmlns:p14="http://schemas.microsoft.com/office/powerpoint/2010/main" val="33416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BB3EB-FA3B-1785-B8A8-7317DC47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参数面组网方案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897E5-BA50-F73A-13FF-BF5FB3E11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二层组网方案</a:t>
            </a:r>
            <a:endParaRPr lang="en-US" altLang="zh-CN" b="1" dirty="0">
              <a:effectLst/>
              <a:latin typeface="Helvetica" pitchFamily="2" charset="0"/>
            </a:endParaRPr>
          </a:p>
          <a:p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框式交换机</a:t>
            </a:r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E6C361-DF33-DBE0-E192-8B067D55947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b="1" dirty="0">
                <a:effectLst/>
                <a:latin typeface="Helvetica" pitchFamily="2" charset="0"/>
              </a:rPr>
              <a:t>三层组网方案</a:t>
            </a:r>
          </a:p>
          <a:p>
            <a:r>
              <a:rPr kumimoji="1" lang="en-US" altLang="zh-CN" dirty="0"/>
              <a:t>Core</a:t>
            </a:r>
            <a:r>
              <a:rPr kumimoji="1" lang="zh-CN" altLang="en-US" dirty="0"/>
              <a:t>、</a:t>
            </a:r>
            <a:r>
              <a:rPr lang="en-US" altLang="zh-CN" dirty="0">
                <a:latin typeface="Helvetica" pitchFamily="2" charset="0"/>
              </a:rPr>
              <a:t>Spine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en-US" altLang="zh-CN" dirty="0">
                <a:latin typeface="Helvetica" pitchFamily="2" charset="0"/>
              </a:rPr>
              <a:t>Leaf </a:t>
            </a:r>
            <a:r>
              <a:rPr lang="zh-CN" altLang="en-US" dirty="0">
                <a:latin typeface="Helvetica" pitchFamily="2" charset="0"/>
              </a:rPr>
              <a:t>盒式交换机</a:t>
            </a: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BAB675-C228-5F7A-0F57-B82FD3A7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1" y="2924027"/>
            <a:ext cx="5167036" cy="34476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86BEB8-4811-11D5-F5ED-EEE8C016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84" y="2710926"/>
            <a:ext cx="5812623" cy="364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8501B-BA49-4C0B-2766-1D929342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组网：优先选</a:t>
            </a:r>
            <a:r>
              <a:rPr lang="en-US" altLang="zh-CN" dirty="0"/>
              <a:t>400</a:t>
            </a:r>
            <a:r>
              <a:rPr lang="en" altLang="zh-CN" dirty="0"/>
              <a:t>G</a:t>
            </a:r>
            <a:r>
              <a:rPr lang="zh-CN" altLang="en-US" dirty="0"/>
              <a:t>的场景  </a:t>
            </a:r>
            <a:r>
              <a:rPr lang="en-US" altLang="zh-CN" dirty="0"/>
              <a:t>vs</a:t>
            </a:r>
            <a:r>
              <a:rPr lang="zh-CN" altLang="en-US" dirty="0"/>
              <a:t>  优先选</a:t>
            </a:r>
            <a:r>
              <a:rPr lang="en-US" altLang="zh-CN" dirty="0"/>
              <a:t>200</a:t>
            </a:r>
            <a:r>
              <a:rPr lang="en" altLang="zh-CN" dirty="0"/>
              <a:t>G</a:t>
            </a:r>
            <a:r>
              <a:rPr lang="zh-CN" altLang="en-US" dirty="0"/>
              <a:t>的场景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6AB0A3-649B-D4D8-ADA2-D085834B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17" y="1262466"/>
            <a:ext cx="7632272" cy="50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7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4FE8E-D39C-AF72-A414-50F84661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分轨与收敛比问题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8559675-A48E-0490-60C1-93B0F40E0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分轨：</a:t>
            </a:r>
            <a:r>
              <a:rPr lang="en-US" altLang="zh-CN" dirty="0"/>
              <a:t>2</a:t>
            </a:r>
            <a:r>
              <a:rPr lang="zh-CN" altLang="en-US" dirty="0"/>
              <a:t>轨 </a:t>
            </a:r>
            <a:r>
              <a:rPr lang="en" altLang="zh-CN" dirty="0"/>
              <a:t>vs</a:t>
            </a:r>
            <a:r>
              <a:rPr lang="zh-CN" altLang="en-US" dirty="0"/>
              <a:t> </a:t>
            </a:r>
            <a:r>
              <a:rPr lang="en" altLang="zh-CN" dirty="0"/>
              <a:t>8</a:t>
            </a:r>
            <a:r>
              <a:rPr lang="zh-CN" altLang="en-US" dirty="0"/>
              <a:t>轨</a:t>
            </a:r>
          </a:p>
          <a:p>
            <a:r>
              <a:rPr lang="zh-CN" altLang="en-US" dirty="0"/>
              <a:t>收敛比：无收敛</a:t>
            </a:r>
            <a:r>
              <a:rPr lang="en-US" altLang="zh-CN" dirty="0"/>
              <a:t>/3:1/7:1/15:1</a:t>
            </a:r>
            <a:r>
              <a:rPr lang="zh-CN" altLang="en-US" dirty="0"/>
              <a:t>收敛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对比分轨组网的优缺点</a:t>
            </a:r>
            <a:endParaRPr lang="en-US" altLang="zh-CN" dirty="0"/>
          </a:p>
          <a:p>
            <a:r>
              <a:rPr lang="zh-CN" altLang="en-US" dirty="0"/>
              <a:t>对比收敛组网的优缺点</a:t>
            </a:r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D9BF96-3AB1-D243-AE6C-33ECE793C94F}"/>
              </a:ext>
            </a:extLst>
          </p:cNvPr>
          <p:cNvSpPr/>
          <p:nvPr/>
        </p:nvSpPr>
        <p:spPr>
          <a:xfrm rot="1577568">
            <a:off x="6889173" y="2337955"/>
            <a:ext cx="3501736" cy="9247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393936"/>
                </a:solidFill>
              </a:rPr>
              <a:t>番 外 篇</a:t>
            </a:r>
          </a:p>
        </p:txBody>
      </p:sp>
    </p:spTree>
    <p:extLst>
      <p:ext uri="{BB962C8B-B14F-4D97-AF65-F5344CB8AC3E}">
        <p14:creationId xmlns:p14="http://schemas.microsoft.com/office/powerpoint/2010/main" val="17681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数据面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78617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DC574-7810-F880-DD08-C5318F93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存储角度：网络设计方案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9B5691-605B-1A9C-D527-4ABB98E94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dirty="0"/>
              <a:t>存储数据面：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每框接入前端 </a:t>
            </a:r>
            <a:r>
              <a:rPr lang="en-US" altLang="zh-CN" dirty="0"/>
              <a:t>Leaf</a:t>
            </a:r>
            <a:r>
              <a:rPr lang="zh-CN" altLang="en-US" dirty="0"/>
              <a:t> 交换机，上下行收敛比为 </a:t>
            </a:r>
            <a:r>
              <a:rPr lang="en-US" altLang="zh-CN" dirty="0"/>
              <a:t>1:1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b="1" dirty="0"/>
              <a:t>﻿﻿存储业务面：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每框接入 </a:t>
            </a:r>
            <a:r>
              <a:rPr lang="en-US" altLang="zh-CN" dirty="0"/>
              <a:t>Leaf</a:t>
            </a:r>
            <a:r>
              <a:rPr lang="zh-CN" altLang="en-US" dirty="0"/>
              <a:t> 交换机，上行使用 </a:t>
            </a:r>
            <a:r>
              <a:rPr lang="en-US" altLang="zh-CN" dirty="0"/>
              <a:t>N</a:t>
            </a:r>
            <a:r>
              <a:rPr lang="zh-CN" altLang="en-US" dirty="0"/>
              <a:t> 个 </a:t>
            </a:r>
            <a:r>
              <a:rPr lang="en-US" altLang="zh-CN" dirty="0"/>
              <a:t>100</a:t>
            </a:r>
            <a:r>
              <a:rPr lang="en" altLang="zh-CN" dirty="0"/>
              <a:t>GE</a:t>
            </a:r>
            <a:r>
              <a:rPr lang="zh-CN" altLang="en-US" dirty="0"/>
              <a:t>，下行使用 </a:t>
            </a:r>
            <a:r>
              <a:rPr lang="en-US" altLang="zh-CN" dirty="0"/>
              <a:t>XX</a:t>
            </a:r>
            <a:r>
              <a:rPr lang="zh-CN" altLang="en-US" dirty="0"/>
              <a:t> 个 </a:t>
            </a:r>
            <a:r>
              <a:rPr lang="en-US" altLang="zh-CN" dirty="0"/>
              <a:t>25/50</a:t>
            </a:r>
            <a:r>
              <a:rPr lang="zh-CN" altLang="en-US" dirty="0"/>
              <a:t> </a:t>
            </a:r>
            <a:r>
              <a:rPr lang="en" altLang="zh-CN" dirty="0"/>
              <a:t>GE</a:t>
            </a:r>
            <a:r>
              <a:rPr lang="zh-CN" altLang="en-US" dirty="0"/>
              <a:t>，实现上下行收敛比为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6C9406-D8DB-48EB-A5F8-1679EC13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97" y="3056037"/>
            <a:ext cx="9375183" cy="33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1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8E64B7-F261-BAD8-A9D4-10953351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数据面组网：二层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A3063F7-4C17-7451-4E3A-A1F618A5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数据面二层组网方案，采用 </a:t>
            </a:r>
            <a:r>
              <a:rPr lang="en-US" altLang="zh-CN" dirty="0"/>
              <a:t>Spine</a:t>
            </a:r>
            <a:r>
              <a:rPr lang="zh-CN" altLang="en-US" dirty="0"/>
              <a:t>、</a:t>
            </a:r>
            <a:r>
              <a:rPr lang="en-US" altLang="zh-CN" dirty="0"/>
              <a:t>Leaf </a:t>
            </a:r>
            <a:r>
              <a:rPr lang="zh-CN" altLang="en-US" dirty="0"/>
              <a:t>框式交换机，二层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8106D-A8A8-2128-8E23-C1F908D0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64" y="2348089"/>
            <a:ext cx="11167634" cy="37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9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31ABAF-7BA9-0FAD-E360-5C7AA468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数据面组网：二层 </a:t>
            </a:r>
            <a:r>
              <a:rPr lang="en-US" altLang="zh-CN" dirty="0"/>
              <a:t>100</a:t>
            </a:r>
            <a:r>
              <a:rPr lang="en" altLang="zh-CN" dirty="0"/>
              <a:t>G</a:t>
            </a:r>
            <a:r>
              <a:rPr lang="zh-CN" altLang="en-US" dirty="0"/>
              <a:t> 框盒组网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9E6C7A-6167-D522-B924-7C949396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每台计算节点上行 </a:t>
            </a:r>
            <a:r>
              <a:rPr lang="en-US" altLang="zh-CN" sz="1800" dirty="0"/>
              <a:t>2*100</a:t>
            </a:r>
            <a:r>
              <a:rPr lang="en" altLang="zh-CN" sz="1800" dirty="0"/>
              <a:t>GE</a:t>
            </a:r>
            <a:r>
              <a:rPr lang="zh-CN" altLang="en-US" sz="1800" dirty="0"/>
              <a:t> 接入 </a:t>
            </a:r>
            <a:r>
              <a:rPr lang="en" altLang="zh-CN" sz="1800" dirty="0"/>
              <a:t>Leaf</a:t>
            </a:r>
            <a:r>
              <a:rPr lang="zh-CN" altLang="en-US" sz="1800" dirty="0"/>
              <a:t>，计算 </a:t>
            </a:r>
            <a:r>
              <a:rPr lang="en" altLang="zh-CN" sz="1800" dirty="0"/>
              <a:t>Leaf</a:t>
            </a:r>
            <a:r>
              <a:rPr lang="zh-CN" altLang="en-US" sz="1800" dirty="0"/>
              <a:t> 上下行收敛比 </a:t>
            </a:r>
            <a:r>
              <a:rPr lang="en-US" altLang="zh-CN" sz="1800" dirty="0"/>
              <a:t>1:1</a:t>
            </a:r>
            <a:endParaRPr lang="zh-CN" altLang="en-US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﻿﻿存储集群上行 </a:t>
            </a:r>
            <a:r>
              <a:rPr lang="en-US" altLang="zh-CN" sz="1800" dirty="0"/>
              <a:t>100</a:t>
            </a:r>
            <a:r>
              <a:rPr lang="en" altLang="zh-CN" sz="1800" dirty="0"/>
              <a:t>GE</a:t>
            </a:r>
            <a:r>
              <a:rPr lang="zh-CN" altLang="en" sz="1800" dirty="0"/>
              <a:t>，</a:t>
            </a:r>
            <a:r>
              <a:rPr lang="zh-CN" altLang="en-US" sz="1800" dirty="0"/>
              <a:t>存储 </a:t>
            </a:r>
            <a:r>
              <a:rPr lang="en" altLang="zh-CN" sz="1800" dirty="0"/>
              <a:t>Leaf </a:t>
            </a:r>
            <a:r>
              <a:rPr lang="zh-CN" altLang="en-US" sz="1800" dirty="0"/>
              <a:t>上下行收敛比 </a:t>
            </a:r>
            <a:r>
              <a:rPr lang="en-US" altLang="zh-CN" sz="1800" dirty="0"/>
              <a:t>1:1</a:t>
            </a:r>
            <a:endParaRPr lang="en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数据面 </a:t>
            </a:r>
            <a:r>
              <a:rPr lang="en" altLang="zh-CN" sz="1800" dirty="0"/>
              <a:t>Spine</a:t>
            </a:r>
            <a:r>
              <a:rPr lang="zh-CN" altLang="en-US" sz="1800" dirty="0"/>
              <a:t> 下行 </a:t>
            </a:r>
            <a:r>
              <a:rPr lang="en-US" altLang="zh-CN" sz="1800" dirty="0"/>
              <a:t>100</a:t>
            </a:r>
            <a:r>
              <a:rPr lang="en" altLang="zh-CN" sz="1800" dirty="0"/>
              <a:t>GE</a:t>
            </a:r>
            <a:r>
              <a:rPr lang="zh-CN" altLang="en-US" sz="1800" dirty="0"/>
              <a:t>，采用 </a:t>
            </a:r>
            <a:r>
              <a:rPr lang="en-US" altLang="zh-CN" sz="1800" dirty="0"/>
              <a:t>2*100</a:t>
            </a:r>
            <a:r>
              <a:rPr lang="en" altLang="zh-CN" sz="1800" dirty="0"/>
              <a:t>G RoCE</a:t>
            </a:r>
            <a:r>
              <a:rPr lang="zh-CN" altLang="en-US" sz="1800" dirty="0"/>
              <a:t> 高速网络，匹配 </a:t>
            </a:r>
            <a:r>
              <a:rPr lang="en" altLang="zh-CN" sz="1800" dirty="0"/>
              <a:t>AI</a:t>
            </a:r>
            <a:r>
              <a:rPr lang="zh-CN" altLang="en-US" sz="1800" dirty="0"/>
              <a:t> 业务场景数据传输；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﻿存储配置混闪，共 </a:t>
            </a:r>
            <a:r>
              <a:rPr lang="en-US" altLang="zh-CN" sz="1800" dirty="0"/>
              <a:t>A+B</a:t>
            </a:r>
            <a:r>
              <a:rPr lang="zh-CN" altLang="en-US" sz="1800" dirty="0"/>
              <a:t> 节点</a:t>
            </a:r>
            <a:r>
              <a:rPr lang="zh-CN" altLang="en" sz="1800" dirty="0"/>
              <a:t>，</a:t>
            </a:r>
            <a:r>
              <a:rPr lang="zh-CN" altLang="en-US" sz="1800" dirty="0"/>
              <a:t>﻿存储设备每一对交换机使用一个网段一个 </a:t>
            </a:r>
            <a:r>
              <a:rPr lang="en" altLang="zh-CN" sz="1800" dirty="0"/>
              <a:t>VLAN</a:t>
            </a:r>
            <a:r>
              <a:rPr lang="zh-CN" altLang="en" sz="1800" dirty="0"/>
              <a:t>；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存储设备每个节点需要 </a:t>
            </a:r>
            <a:r>
              <a:rPr lang="en-US" altLang="zh-CN" sz="1800" dirty="0"/>
              <a:t>3</a:t>
            </a:r>
            <a:r>
              <a:rPr lang="zh-CN" altLang="en-US" sz="1800" dirty="0"/>
              <a:t> 个 </a:t>
            </a:r>
            <a:r>
              <a:rPr lang="en" altLang="zh-CN" sz="1800" dirty="0"/>
              <a:t>IP</a:t>
            </a:r>
            <a:r>
              <a:rPr lang="zh-CN" altLang="en-US" sz="1800" dirty="0"/>
              <a:t>：</a:t>
            </a:r>
            <a:r>
              <a:rPr lang="en" altLang="zh-CN" sz="1800" dirty="0"/>
              <a:t>2</a:t>
            </a:r>
            <a:r>
              <a:rPr lang="zh-CN" altLang="en-US" sz="1800" dirty="0"/>
              <a:t> 个存储 </a:t>
            </a:r>
            <a:r>
              <a:rPr lang="en" altLang="zh-CN" sz="1800" dirty="0"/>
              <a:t>IP</a:t>
            </a:r>
            <a:r>
              <a:rPr lang="zh-CN" altLang="en" sz="1800" dirty="0"/>
              <a:t>，</a:t>
            </a:r>
            <a:r>
              <a:rPr lang="en" altLang="zh-CN" sz="1800" dirty="0"/>
              <a:t>1</a:t>
            </a:r>
            <a:r>
              <a:rPr lang="zh-CN" altLang="en-US" sz="1800" dirty="0"/>
              <a:t> 个控制 </a:t>
            </a:r>
            <a:r>
              <a:rPr lang="en" altLang="zh-CN" sz="1800" dirty="0"/>
              <a:t>IP</a:t>
            </a:r>
            <a:r>
              <a:rPr lang="zh-CN" altLang="en" sz="1800" dirty="0"/>
              <a:t>，</a:t>
            </a:r>
            <a:r>
              <a:rPr lang="zh-CN" altLang="en-US" sz="1800" dirty="0"/>
              <a:t>使用分开地址段。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68BE1F-57C6-19E8-7CCC-733C61A5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44" y="3499280"/>
            <a:ext cx="8972865" cy="29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业务面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6329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EECAB7-548E-1010-793E-F9768861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业务面组网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FAB2AA-1E98-DC27-7FE2-DE7B07441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存储服务器上行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连接到计算业务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-US" dirty="0">
                <a:effectLst/>
                <a:latin typeface="Helvetica" pitchFamily="2" charset="0"/>
              </a:rPr>
              <a:t> 交换机；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计算服务器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板载 </a:t>
            </a:r>
            <a:r>
              <a:rPr lang="en-US" altLang="zh-CN" dirty="0">
                <a:effectLst/>
                <a:latin typeface="Helvetica" pitchFamily="2" charset="0"/>
              </a:rPr>
              <a:t>2*25</a:t>
            </a:r>
            <a:r>
              <a:rPr lang="en" altLang="zh-CN" dirty="0">
                <a:effectLst/>
                <a:latin typeface="Helvetica" pitchFamily="2" charset="0"/>
              </a:rPr>
              <a:t>GE</a:t>
            </a:r>
            <a:r>
              <a:rPr lang="zh-CN" altLang="en-US" dirty="0">
                <a:effectLst/>
                <a:latin typeface="Helvetica" pitchFamily="2" charset="0"/>
              </a:rPr>
              <a:t> 连接业务 </a:t>
            </a:r>
            <a:r>
              <a:rPr lang="en" altLang="zh-CN" dirty="0">
                <a:effectLst/>
                <a:latin typeface="Helvetica" pitchFamily="2" charset="0"/>
              </a:rPr>
              <a:t>leaf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34FB8E-564C-90EF-4534-21D0E32F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551906"/>
            <a:ext cx="11048548" cy="36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3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带内外管理面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779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17A928A-F1CD-CF22-3871-0981F6F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带内管理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97F116-C850-4807-0741-B281BAF50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带内管理：</a:t>
            </a:r>
            <a:r>
              <a:rPr lang="zh-CN" altLang="en" dirty="0"/>
              <a:t>计算</a:t>
            </a:r>
            <a:r>
              <a:rPr lang="zh-CN" altLang="en-US" dirty="0"/>
              <a:t>、管理、通用、存储服务器，每台两个 </a:t>
            </a:r>
            <a:r>
              <a:rPr lang="en-US" altLang="zh-CN" dirty="0"/>
              <a:t>1</a:t>
            </a:r>
            <a:r>
              <a:rPr lang="en" altLang="zh-CN" dirty="0"/>
              <a:t>0GE</a:t>
            </a:r>
            <a:r>
              <a:rPr lang="zh-CN" altLang="en-US" dirty="0"/>
              <a:t> 带內管理口。每 </a:t>
            </a:r>
            <a:r>
              <a:rPr lang="en-US" altLang="zh-CN" dirty="0"/>
              <a:t>X</a:t>
            </a:r>
            <a:r>
              <a:rPr lang="zh-CN" altLang="en-US" dirty="0"/>
              <a:t> 台 </a:t>
            </a:r>
            <a:r>
              <a:rPr lang="en-US" altLang="zh-CN" dirty="0"/>
              <a:t>X</a:t>
            </a:r>
            <a:r>
              <a:rPr lang="zh-CN" altLang="en-US" dirty="0"/>
              <a:t> 个分组连接 </a:t>
            </a:r>
            <a:r>
              <a:rPr lang="en-US" altLang="zh-CN" dirty="0"/>
              <a:t>10</a:t>
            </a:r>
            <a:r>
              <a:rPr lang="en" altLang="zh-CN" dirty="0"/>
              <a:t>GE</a:t>
            </a:r>
            <a:r>
              <a:rPr lang="zh-CN" altLang="en-US" dirty="0"/>
              <a:t> 接入管理交换机，进行分组；</a:t>
            </a:r>
            <a:endParaRPr lang="en-US" altLang="zh-CN" dirty="0"/>
          </a:p>
          <a:p>
            <a:r>
              <a:rPr lang="zh-CN" altLang="en-US" b="1" dirty="0"/>
              <a:t>带外管理：</a:t>
            </a:r>
            <a:r>
              <a:rPr lang="zh-CN" altLang="en" dirty="0"/>
              <a:t>计算</a:t>
            </a:r>
            <a:r>
              <a:rPr lang="zh-CN" altLang="en-US" dirty="0"/>
              <a:t>、存储、通用服务器，参数面、数据面、业务面交换机，每台的带外接口连接带外管理交换机；</a:t>
            </a:r>
          </a:p>
          <a:p>
            <a:endParaRPr lang="zh-CN" altLang="en-US" dirty="0"/>
          </a:p>
          <a:p>
            <a:r>
              <a:rPr lang="zh-CN" altLang="en-US" b="1" dirty="0"/>
              <a:t>带内管理</a:t>
            </a:r>
            <a:r>
              <a:rPr lang="zh-CN" altLang="en" b="1" dirty="0"/>
              <a:t>分组</a:t>
            </a:r>
            <a:r>
              <a:rPr lang="zh-CN" altLang="en-US" b="1" dirty="0"/>
              <a:t>：</a:t>
            </a:r>
            <a:r>
              <a:rPr lang="zh-CN" altLang="en-US" dirty="0"/>
              <a:t>用作容器内部通信，用作带内管理，用作北向和带外管理连入管理接入交换机，作用存储服务器内部通信，作用于存储互通接入管理交换机。</a:t>
            </a:r>
          </a:p>
        </p:txBody>
      </p:sp>
    </p:spTree>
    <p:extLst>
      <p:ext uri="{BB962C8B-B14F-4D97-AF65-F5344CB8AC3E}">
        <p14:creationId xmlns:p14="http://schemas.microsoft.com/office/powerpoint/2010/main" val="364014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1500" dirty="0"/>
              <a:t>网络隔离</a:t>
            </a:r>
            <a:endParaRPr lang="en-US" altLang="zh-CN" sz="11500" dirty="0"/>
          </a:p>
          <a:p>
            <a:r>
              <a:rPr lang="zh-CN" altLang="en-US" sz="7200" dirty="0"/>
              <a:t>组网方案</a:t>
            </a:r>
            <a:endParaRPr lang="en-US" altLang="zh-CN" sz="7200" dirty="0"/>
          </a:p>
        </p:txBody>
      </p:sp>
    </p:spTree>
    <p:extLst>
      <p:ext uri="{BB962C8B-B14F-4D97-AF65-F5344CB8AC3E}">
        <p14:creationId xmlns:p14="http://schemas.microsoft.com/office/powerpoint/2010/main" val="102524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D9EA7D-8FF0-0700-1739-A8F374EC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Question???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BDAF04-7DC0-3299-6D85-801E44439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云上租户隔离一般使用什么技术？</a:t>
            </a:r>
          </a:p>
        </p:txBody>
      </p:sp>
    </p:spTree>
    <p:extLst>
      <p:ext uri="{BB962C8B-B14F-4D97-AF65-F5344CB8AC3E}">
        <p14:creationId xmlns:p14="http://schemas.microsoft.com/office/powerpoint/2010/main" val="126803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DE39F2-5D3E-6A0C-1E83-B28BF4AA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网络隔离方案总览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1CA3C7-F5BF-14F7-7B72-3D811AECC4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Al</a:t>
            </a:r>
            <a:r>
              <a:rPr lang="zh-CN" altLang="en-US" dirty="0"/>
              <a:t> 集群划分 </a:t>
            </a:r>
            <a:r>
              <a:rPr lang="en-US" altLang="zh-CN" dirty="0"/>
              <a:t>4</a:t>
            </a:r>
            <a:r>
              <a:rPr lang="zh-CN" altLang="en-US" dirty="0"/>
              <a:t> 个网络平面，彼此独立物理隔离，针对每个平面多租户之间隔离方案：</a:t>
            </a:r>
          </a:p>
          <a:p>
            <a:pPr lvl="1"/>
            <a:r>
              <a:rPr lang="zh-CN" altLang="en-US" b="1" dirty="0"/>
              <a:t>业务面网络：</a:t>
            </a:r>
            <a:r>
              <a:rPr lang="zh-CN" altLang="en-US" dirty="0"/>
              <a:t>基于 </a:t>
            </a:r>
            <a:r>
              <a:rPr lang="en" altLang="zh-CN" dirty="0"/>
              <a:t>VLAN</a:t>
            </a:r>
            <a:r>
              <a:rPr lang="zh-CN" altLang="en-US" dirty="0"/>
              <a:t> 网络，每个租户划分独立私有网络 </a:t>
            </a:r>
            <a:r>
              <a:rPr lang="en" altLang="zh-CN" dirty="0"/>
              <a:t>VPC</a:t>
            </a:r>
            <a:r>
              <a:rPr lang="zh-CN" altLang="en-US" dirty="0"/>
              <a:t> 进行逻辑隔离</a:t>
            </a:r>
          </a:p>
          <a:p>
            <a:pPr lvl="1"/>
            <a:r>
              <a:rPr lang="zh-CN" altLang="en-US" b="1" dirty="0"/>
              <a:t>管理面网络：</a:t>
            </a:r>
            <a:r>
              <a:rPr lang="zh-CN" altLang="en-US" dirty="0"/>
              <a:t>支持带外</a:t>
            </a:r>
            <a:r>
              <a:rPr lang="en-US" altLang="zh-CN" dirty="0"/>
              <a:t>/</a:t>
            </a:r>
            <a:r>
              <a:rPr lang="zh-CN" altLang="en-US" dirty="0"/>
              <a:t>带内管理，网络控制器部署在管理区</a:t>
            </a:r>
          </a:p>
          <a:p>
            <a:pPr lvl="1"/>
            <a:r>
              <a:rPr lang="zh-CN" altLang="en-US" b="1" dirty="0"/>
              <a:t>参数面网络：</a:t>
            </a:r>
            <a:r>
              <a:rPr lang="en" altLang="zh-CN" dirty="0"/>
              <a:t>VLAN+ACL</a:t>
            </a:r>
            <a:r>
              <a:rPr lang="zh-CN" altLang="en-US" dirty="0"/>
              <a:t> 安全隔离，不同租户使用不同 </a:t>
            </a:r>
            <a:r>
              <a:rPr lang="en" altLang="zh-CN" dirty="0"/>
              <a:t>VLAN</a:t>
            </a:r>
            <a:r>
              <a:rPr lang="zh-CN" altLang="en-US" dirty="0"/>
              <a:t> 和子网，租户间 </a:t>
            </a:r>
            <a:r>
              <a:rPr lang="en" altLang="zh-CN" dirty="0"/>
              <a:t>VLAN</a:t>
            </a:r>
            <a:r>
              <a:rPr lang="zh-CN" altLang="en-US" dirty="0"/>
              <a:t> 二层隔离，</a:t>
            </a:r>
            <a:r>
              <a:rPr lang="en" altLang="zh-CN" dirty="0"/>
              <a:t>ACL</a:t>
            </a:r>
            <a:r>
              <a:rPr lang="zh-CN" altLang="en-US" dirty="0"/>
              <a:t> 三层隔离</a:t>
            </a:r>
          </a:p>
          <a:p>
            <a:pPr lvl="1"/>
            <a:r>
              <a:rPr lang="zh-CN" altLang="en-US" b="1" dirty="0"/>
              <a:t>数据面网络：</a:t>
            </a:r>
            <a:r>
              <a:rPr lang="en" altLang="zh-CN" dirty="0"/>
              <a:t>VLAN+ACL</a:t>
            </a:r>
            <a:r>
              <a:rPr lang="zh-CN" altLang="en-US" dirty="0"/>
              <a:t> 安全隔离，所有存储服务器属于一个 </a:t>
            </a:r>
            <a:r>
              <a:rPr lang="en" altLang="zh-CN" dirty="0"/>
              <a:t>VLAN</a:t>
            </a:r>
            <a:r>
              <a:rPr lang="zh-CN" altLang="en-US" dirty="0"/>
              <a:t> 和子网，所有计算服务器只允许访问存储服务器所在网段</a:t>
            </a:r>
          </a:p>
        </p:txBody>
      </p:sp>
    </p:spTree>
    <p:extLst>
      <p:ext uri="{BB962C8B-B14F-4D97-AF65-F5344CB8AC3E}">
        <p14:creationId xmlns:p14="http://schemas.microsoft.com/office/powerpoint/2010/main" val="112658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DE39F2-5D3E-6A0C-1E83-B28BF4AA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网络隔离方案总览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61AB03-D5D2-ACCB-F187-4F80C597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88" y="1224030"/>
            <a:ext cx="10310586" cy="52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E78FF4-933B-AA76-2E82-B4E699F9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平台层：参数面多租隔离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DF35441-B1FA-1914-B1A0-57823B1A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参数面多租要求：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租户 </a:t>
            </a:r>
            <a:r>
              <a:rPr lang="en" altLang="zh-CN" dirty="0"/>
              <a:t>A</a:t>
            </a:r>
            <a:r>
              <a:rPr lang="zh-CN" altLang="en-US" dirty="0"/>
              <a:t> 计算节点间，参数面网络需要进行模型参数同步、可互相访问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租户 </a:t>
            </a:r>
            <a:r>
              <a:rPr lang="en" altLang="zh-CN" dirty="0"/>
              <a:t>A</a:t>
            </a:r>
            <a:r>
              <a:rPr lang="zh-CN" altLang="en-US" dirty="0"/>
              <a:t> 计算节点与其他租户计算节点不能互通，实现安全隔离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实现同租户计算节点互联互通，不同租户间计算节点不能互通，实现安全隔离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66C0CE-B45F-E8CD-B409-D0CE94C4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38" y="3429000"/>
            <a:ext cx="855708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0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E78FF4-933B-AA76-2E82-B4E699F9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平台层：参数面多租隔离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DF35441-B1FA-1914-B1A0-57823B1A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为租户分配 </a:t>
            </a:r>
            <a:r>
              <a:rPr lang="en" altLang="zh-CN" dirty="0"/>
              <a:t>IP</a:t>
            </a:r>
            <a:r>
              <a:rPr lang="zh-CN" altLang="en-US" dirty="0"/>
              <a:t> 网段和 </a:t>
            </a:r>
            <a:r>
              <a:rPr lang="en" altLang="zh-CN" dirty="0"/>
              <a:t>VLAN</a:t>
            </a:r>
            <a:r>
              <a:rPr lang="zh-CN" altLang="en" dirty="0"/>
              <a:t>，</a:t>
            </a:r>
            <a:r>
              <a:rPr lang="zh-CN" altLang="en-US" dirty="0"/>
              <a:t>不同租户计算节点使用不同子网 </a:t>
            </a:r>
            <a:r>
              <a:rPr lang="en" altLang="zh-CN" dirty="0"/>
              <a:t>IP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" altLang="zh-CN" dirty="0"/>
              <a:t>Leaf</a:t>
            </a:r>
            <a:r>
              <a:rPr lang="zh-CN" altLang="en-US" dirty="0"/>
              <a:t> 交换机作为计算节点三层网关，</a:t>
            </a:r>
            <a:r>
              <a:rPr lang="en" altLang="zh-CN" dirty="0"/>
              <a:t>Leaf</a:t>
            </a:r>
            <a:r>
              <a:rPr lang="zh-CN" altLang="en-US" dirty="0"/>
              <a:t> 上配置租户对应 </a:t>
            </a:r>
            <a:r>
              <a:rPr lang="en" altLang="zh-CN" dirty="0"/>
              <a:t>VLAN</a:t>
            </a:r>
            <a:r>
              <a:rPr lang="zh-CN" altLang="en-US" dirty="0"/>
              <a:t> 接口；</a:t>
            </a:r>
            <a:endParaRPr lang="en-US" altLang="zh-CN" dirty="0"/>
          </a:p>
          <a:p>
            <a:r>
              <a:rPr lang="zh-CN" altLang="en" dirty="0"/>
              <a:t>﻿</a:t>
            </a:r>
            <a:r>
              <a:rPr lang="en" altLang="zh-CN" dirty="0"/>
              <a:t>Leaf</a:t>
            </a:r>
            <a:r>
              <a:rPr lang="zh-CN" altLang="en-US" dirty="0"/>
              <a:t> 交换机上配置 </a:t>
            </a:r>
            <a:r>
              <a:rPr lang="en" altLang="zh-CN" dirty="0"/>
              <a:t>ACL</a:t>
            </a:r>
            <a:r>
              <a:rPr lang="zh-CN" altLang="en-US" dirty="0"/>
              <a:t> 隔离策略，租户内 </a:t>
            </a:r>
            <a:r>
              <a:rPr lang="en" altLang="zh-CN" dirty="0"/>
              <a:t>IP</a:t>
            </a:r>
            <a:r>
              <a:rPr lang="zh-CN" altLang="en-US" dirty="0"/>
              <a:t> 网段流量允许互通，其他流量默认全部拒绝；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BB7F27-2436-AB39-A94C-3B52DDBD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38" y="3429000"/>
            <a:ext cx="855708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59E67-22E3-EFE3-8B5A-39C092C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平台层：数据面多租隔离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134B5B6B-98CA-8BAE-6165-D8EDF2247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数据面多租要求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﻿互通：计算节点访问存储节点，存储节点之间进行数据同步（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ckpt </a:t>
            </a:r>
            <a:r>
              <a:rPr lang="zh-CN" altLang="en-US" dirty="0"/>
              <a:t>备份）</a:t>
            </a:r>
          </a:p>
          <a:p>
            <a:pPr lvl="1"/>
            <a:r>
              <a:rPr lang="zh-CN" altLang="en-US" dirty="0"/>
              <a:t>﻿隔离：计算节点之间无需互访（</a:t>
            </a:r>
            <a:r>
              <a:rPr lang="en-US" altLang="zh-CN" dirty="0"/>
              <a:t>e.g.</a:t>
            </a:r>
            <a:r>
              <a:rPr lang="zh-CN" altLang="en-US" dirty="0"/>
              <a:t> 用户模型数据）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4E2E7C-7297-D588-73A5-B814777D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3429801"/>
            <a:ext cx="7772400" cy="2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259E67-22E3-EFE3-8B5A-39C092C4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平台层：数据面多租隔离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134B5B6B-98CA-8BAE-6165-D8EDF2247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安全隔离方式：</a:t>
            </a:r>
          </a:p>
          <a:p>
            <a:pPr lvl="1"/>
            <a:r>
              <a:rPr lang="zh-CN" altLang="en-US" dirty="0"/>
              <a:t>计算节点只能访问存储节点，计算节点之间不能互访（含同租户、跨租户）</a:t>
            </a:r>
          </a:p>
          <a:p>
            <a:pPr lvl="1"/>
            <a:r>
              <a:rPr lang="zh-CN" altLang="en-US" dirty="0"/>
              <a:t>存储节点与计算节点间能互相访问，存储节点之间能互相访问（不区分租户）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4E2E7C-7297-D588-73A5-B814777D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3429801"/>
            <a:ext cx="7772400" cy="2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6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E0B61CC-8B1A-800E-C2FB-40370E05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平台层：数据面多租隔离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673F6A-C801-89BE-830A-423140CA2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Leaf</a:t>
            </a:r>
            <a:r>
              <a:rPr lang="zh-CN" altLang="en-US" dirty="0"/>
              <a:t> 交换机作为计算和存储节点三层网关，</a:t>
            </a:r>
            <a:r>
              <a:rPr lang="en" altLang="zh-CN" dirty="0"/>
              <a:t>Leaf</a:t>
            </a:r>
            <a:r>
              <a:rPr lang="zh-CN" altLang="en-US" dirty="0"/>
              <a:t> 配置 </a:t>
            </a:r>
            <a:r>
              <a:rPr lang="en" altLang="zh-CN" dirty="0"/>
              <a:t>VLAN</a:t>
            </a:r>
            <a:endParaRPr lang="zh-CN" altLang="en" dirty="0"/>
          </a:p>
          <a:p>
            <a:r>
              <a:rPr lang="zh-CN" altLang="en" dirty="0"/>
              <a:t>﻿﻿</a:t>
            </a:r>
            <a:r>
              <a:rPr lang="zh-CN" altLang="en-US" dirty="0"/>
              <a:t>计算节点接入 </a:t>
            </a:r>
            <a:r>
              <a:rPr lang="en" altLang="zh-CN" dirty="0"/>
              <a:t>Leaf</a:t>
            </a:r>
            <a:r>
              <a:rPr lang="zh-CN" altLang="en-US" dirty="0"/>
              <a:t> 配置 </a:t>
            </a:r>
            <a:r>
              <a:rPr lang="en" altLang="zh-CN" dirty="0"/>
              <a:t>ACL</a:t>
            </a:r>
            <a:r>
              <a:rPr lang="zh-CN" altLang="en-US" dirty="0"/>
              <a:t> 过滤策略：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允许所有存储网段报文通过，禁止其他网段报文通过（包含同网段）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配置流分类匹配 </a:t>
            </a:r>
            <a:r>
              <a:rPr lang="en-US" altLang="zh-CN" dirty="0"/>
              <a:t>ACL</a:t>
            </a:r>
            <a:r>
              <a:rPr lang="zh-CN" altLang="en" dirty="0"/>
              <a:t>，</a:t>
            </a:r>
            <a:r>
              <a:rPr lang="zh-CN" altLang="en-US" dirty="0"/>
              <a:t>配置流策略关联流分类和流行为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配置 </a:t>
            </a:r>
            <a:r>
              <a:rPr lang="en" altLang="zh-CN" dirty="0"/>
              <a:t>QoS</a:t>
            </a:r>
            <a:r>
              <a:rPr lang="zh-CN" altLang="en-US" dirty="0"/>
              <a:t> 组，将 </a:t>
            </a:r>
            <a:r>
              <a:rPr lang="en" altLang="zh-CN" dirty="0"/>
              <a:t>Leaf</a:t>
            </a:r>
            <a:r>
              <a:rPr lang="zh-CN" altLang="en-US" dirty="0"/>
              <a:t> 下计算节点加入 </a:t>
            </a:r>
            <a:r>
              <a:rPr lang="en" altLang="zh-CN" dirty="0"/>
              <a:t>QoS</a:t>
            </a:r>
            <a:r>
              <a:rPr lang="zh-CN" altLang="en-US" dirty="0"/>
              <a:t> 组，并对 </a:t>
            </a:r>
            <a:r>
              <a:rPr lang="en" altLang="zh-CN" dirty="0"/>
              <a:t>QoS</a:t>
            </a:r>
            <a:r>
              <a:rPr lang="zh-CN" altLang="en-US" dirty="0"/>
              <a:t> 组执行流策略</a:t>
            </a:r>
          </a:p>
          <a:p>
            <a:r>
              <a:rPr lang="zh-CN" altLang="en-US" dirty="0"/>
              <a:t>﻿﻿存储节点接入 </a:t>
            </a:r>
            <a:r>
              <a:rPr lang="en" altLang="zh-CN" dirty="0"/>
              <a:t>Leaf</a:t>
            </a:r>
            <a:r>
              <a:rPr lang="zh-CN" altLang="en-US" dirty="0"/>
              <a:t> 无需配置过滤策略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86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8C08C88-BD89-7E08-AA3A-7CC1AFF4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92F4D-37E3-39CF-9F77-F3C68C998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数据面和业务面的租户隔离都发生在什么时候吗？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数据面 </a:t>
            </a:r>
            <a:r>
              <a:rPr lang="en" altLang="zh-CN" dirty="0"/>
              <a:t>IP</a:t>
            </a:r>
            <a:r>
              <a:rPr lang="zh-CN" altLang="en-US" dirty="0"/>
              <a:t> 和 </a:t>
            </a:r>
            <a:r>
              <a:rPr lang="en" altLang="zh-CN" dirty="0"/>
              <a:t>VLAN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集群建设时部署完成，不受租户影响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业务面 </a:t>
            </a:r>
            <a:r>
              <a:rPr lang="en-US" altLang="zh-CN" dirty="0"/>
              <a:t>IP</a:t>
            </a:r>
            <a:r>
              <a:rPr lang="zh-CN" altLang="en-US" dirty="0"/>
              <a:t> 和 </a:t>
            </a:r>
            <a:r>
              <a:rPr lang="en-US" altLang="zh-CN" dirty="0"/>
              <a:t>VLAN</a:t>
            </a:r>
            <a:r>
              <a:rPr lang="zh-CN" altLang="en-US" dirty="0"/>
              <a:t> 是在用户通过云平台申请后系统根据规则自动配置，过一段时间后生效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3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7272EA-84AE-C3C0-650A-230E331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集群网络平面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2135ABB-8224-D267-49A5-00F21282D56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246188"/>
          <a:ext cx="10963221" cy="5089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191">
                  <a:extLst>
                    <a:ext uri="{9D8B030D-6E8A-4147-A177-3AD203B41FA5}">
                      <a16:colId xmlns:a16="http://schemas.microsoft.com/office/drawing/2014/main" val="2898306799"/>
                    </a:ext>
                  </a:extLst>
                </a:gridCol>
                <a:gridCol w="9014030">
                  <a:extLst>
                    <a:ext uri="{9D8B030D-6E8A-4147-A177-3AD203B41FA5}">
                      <a16:colId xmlns:a16="http://schemas.microsoft.com/office/drawing/2014/main" val="3777494985"/>
                    </a:ext>
                  </a:extLst>
                </a:gridCol>
              </a:tblGrid>
              <a:tr h="6166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​​网络平面​​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​​主要作用​​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94606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​数据面​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服务器和高性能文件存储、普通性能文件存储互通高性能网络流量，负责训练数据的传输，将原始数据集从存储系统分发到各个 </a:t>
                      </a:r>
                      <a:r>
                        <a:rPr lang="e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节点，支持数据预处理流水线，存储后端网络和数据面合一。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608317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​业务面​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包含计算侧业务流量、存储侧和计算侧互通流量，管理训练任务的调度与协调，包括作业提交、资源分配、容错处理。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637828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​参数面​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服务器通过参数面网络组成一个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集群，训练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推理过程中，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服务器之间通过参数面网络交换过程数据，不涉及计算和存储间交互。专用于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GPU2GPU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间分布式训练中的梯度同步和参数聚合等集合通信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CC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操作。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64295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帯内</a:t>
                      </a:r>
                      <a:r>
                        <a:rPr lang="en-US" altLang="zh-CN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帯外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管理平面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用于</a:t>
                      </a:r>
                      <a:r>
                        <a:rPr lang="en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服务器、存储侧、通用服务器的互联，形成带外、带内管理网络，用于设备运维与管理。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02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25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万卡 </a:t>
            </a:r>
            <a:r>
              <a:rPr lang="en-US" altLang="zh-CN" sz="2400" dirty="0"/>
              <a:t>AI</a:t>
            </a:r>
            <a:r>
              <a:rPr lang="zh-CN" altLang="en-US" sz="2400" dirty="0"/>
              <a:t> 集群，什么是网络平面？网络平面有那么重要吗？为什么服务器节点后面这么多不同的网口？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75845C-B364-1EBF-0565-57E7E823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4" y="4216630"/>
            <a:ext cx="7772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服务器 </a:t>
            </a:r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：单节点形态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1DFD8-7FA6-6B04-D165-D605BB750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en" altLang="zh-CN" dirty="0"/>
              <a:t>U </a:t>
            </a:r>
            <a:r>
              <a:rPr lang="en-US" altLang="zh-CN" dirty="0"/>
              <a:t>AI</a:t>
            </a:r>
            <a:r>
              <a:rPr lang="en" altLang="zh-CN" dirty="0"/>
              <a:t> </a:t>
            </a:r>
            <a:r>
              <a:rPr lang="zh-CN" altLang="en-US" dirty="0"/>
              <a:t>机架式服务器：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前面板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D4FFFD-BD97-3474-6EB0-CE4D6FB0690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en" altLang="zh-CN" dirty="0"/>
              <a:t>U </a:t>
            </a:r>
            <a:r>
              <a:rPr lang="en-US" altLang="zh-CN" dirty="0"/>
              <a:t>AI</a:t>
            </a:r>
            <a:r>
              <a:rPr lang="en" altLang="zh-CN" dirty="0"/>
              <a:t> </a:t>
            </a:r>
            <a:r>
              <a:rPr lang="zh-CN" altLang="en-US" dirty="0"/>
              <a:t>机架式服务器：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后面板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1C552C-2888-9714-0447-A3642A02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0" y="2679424"/>
            <a:ext cx="6339910" cy="3339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59A420-93AE-EF43-61D5-96D525A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2765660"/>
            <a:ext cx="5881023" cy="31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sz="9600" dirty="0"/>
              <a:t>网络平面划分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7272EA-84AE-C3C0-650A-230E3318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集群网络平面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42135ABB-8224-D267-49A5-00F21282D56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246188"/>
          <a:ext cx="10963221" cy="5089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9191">
                  <a:extLst>
                    <a:ext uri="{9D8B030D-6E8A-4147-A177-3AD203B41FA5}">
                      <a16:colId xmlns:a16="http://schemas.microsoft.com/office/drawing/2014/main" val="2898306799"/>
                    </a:ext>
                  </a:extLst>
                </a:gridCol>
                <a:gridCol w="9014030">
                  <a:extLst>
                    <a:ext uri="{9D8B030D-6E8A-4147-A177-3AD203B41FA5}">
                      <a16:colId xmlns:a16="http://schemas.microsoft.com/office/drawing/2014/main" val="3777494985"/>
                    </a:ext>
                  </a:extLst>
                </a:gridCol>
              </a:tblGrid>
              <a:tr h="61665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​​网络平面​​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​​主要作用​​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694606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​数据面​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服务器和高性能文件存储、普通性能文件存储互通高性能网络流量，负责训练数据的传输，将原始数据集从存储系统分发到各个 </a:t>
                      </a:r>
                      <a:r>
                        <a:rPr lang="e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节点，支持数据预处理流水线，存储后端网络和数据面合一。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608317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​业务面​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包含计算侧业务流量、存储侧和计算侧互通流量，管理训练任务的调度与协调，包括作业提交、资源分配、容错处理。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637828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​参数面​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服务器通过参数面网络组成一个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集群，训练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推理过程中，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服务器之间通过参数面网络交换过程数据，不涉及计算和存储间交互。专用于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GPU2GPU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间分布式训练中的梯度同步和参数聚合等集合通信 </a:t>
                      </a:r>
                      <a:r>
                        <a:rPr lang="en-US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CC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操作。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64295"/>
                  </a:ext>
                </a:extLst>
              </a:tr>
              <a:tr h="11180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帯内</a:t>
                      </a:r>
                      <a:r>
                        <a:rPr lang="en-US" altLang="zh-CN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帯外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管理平面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用于</a:t>
                      </a:r>
                      <a:r>
                        <a:rPr lang="en" altLang="zh-CN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服务器、存储侧、通用服务器的互联，形成带外、带内管理网络，用于设备运维与管理。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02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53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FC815A-2B29-4AD2-86FD-E5F1BD2C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集群网络平面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18B8545-D3CD-FE0E-E4BF-243A44DFE84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6" y="1382232"/>
          <a:ext cx="10963469" cy="4973783"/>
        </p:xfrm>
        <a:graphic>
          <a:graphicData uri="http://schemas.openxmlformats.org/drawingml/2006/table">
            <a:tbl>
              <a:tblPr/>
              <a:tblGrid>
                <a:gridCol w="1077573">
                  <a:extLst>
                    <a:ext uri="{9D8B030D-6E8A-4147-A177-3AD203B41FA5}">
                      <a16:colId xmlns:a16="http://schemas.microsoft.com/office/drawing/2014/main" val="3857609287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467564428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2549121335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497106856"/>
                    </a:ext>
                  </a:extLst>
                </a:gridCol>
                <a:gridCol w="2471474">
                  <a:extLst>
                    <a:ext uri="{9D8B030D-6E8A-4147-A177-3AD203B41FA5}">
                      <a16:colId xmlns:a16="http://schemas.microsoft.com/office/drawing/2014/main" val="128257326"/>
                    </a:ext>
                  </a:extLst>
                </a:gridCol>
              </a:tblGrid>
              <a:tr h="199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​​网络平面​​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​​主要作用​​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​​技术特点​​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​​典型流量​​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​​应用场景​​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256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​数据面​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负责训练数据的传输，将原始数据集从存储系统分发到各个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节点，支持数据预处理流水线。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高带宽需求（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RDMA/RoCEv2/InfiniBand，100/400Gbps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以太网），低延迟。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训练样本（图像、文本分片）、数据检查点（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Checkpoints）。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数据加载、实时数据增强、大规模数据集传输。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606221"/>
                  </a:ext>
                </a:extLst>
              </a:tr>
              <a:tr h="8410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​业务面​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管理训练任务的调度与协调，包括作业提交、资源分配、容错处理（如节点故障恢复）。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中等带宽（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10/25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Gbps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以太网），基于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TCP/IP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协议，高可靠性。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任务启停指令、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资源状态上报、日志聚合。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与集群管理工具（如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Kubernetes、Slurm）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交互，任务调度和资源管理。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898535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​参数面​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专用于分布式训练中的梯度同步和参数聚合（如</a:t>
                      </a:r>
                      <a:r>
                        <a:rPr lang="en" sz="1200" b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操作）。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极致带宽与低延迟（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NVIDIA NCCL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优化的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InfiniBand/RoCE），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流量突发性。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梯度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、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模型参数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、</a:t>
                      </a:r>
                      <a:r>
                        <a:rPr lang="en" sz="1200" b="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通信。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数据并行（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Data Parallelism）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或模型并行（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Model Parallelism）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中的参数同步。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96863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​带内管理平面​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通过业务网络对设备进行管理（如监控、配置、软件部署）。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与业务流量共享物理网络，逻辑隔离（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VLAN/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优先级标记），依赖业务面基础设施。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温度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利用率监控、节点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SSH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登录、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Prometheus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指标采集。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日常运维、软件部署、实时监控。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61859"/>
                  </a:ext>
                </a:extLst>
              </a:tr>
              <a:tr h="9700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​带外管理平面​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独立于业务网络，用于硬件级管理（如电源控制、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BIOS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配置、故障诊断）。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专用低带宽通道（</a:t>
                      </a:r>
                      <a:r>
                        <a:rPr lang="en-US" altLang="zh-C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Gbps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以太网</a:t>
                      </a:r>
                      <a:r>
                        <a:rPr lang="en-US" altLang="zh-C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IPMI/BMC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接口），物理隔离，高安全性。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IPMI/iDRAC/iLO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指令、硬件日志、固件更新。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硬件故障恢复、电源管理、底层配置（如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BIOS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设置）。</a:t>
                      </a:r>
                    </a:p>
                  </a:txBody>
                  <a:tcPr marL="41874" marR="41874" marT="34895" marB="34895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771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40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36826</TotalTime>
  <Words>2312</Words>
  <Application>Microsoft Macintosh PowerPoint</Application>
  <PresentationFormat>自定义</PresentationFormat>
  <Paragraphs>239</Paragraphs>
  <Slides>40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  github.com/Infrasys-AI/AIInfra</vt:lpstr>
      <vt:lpstr>L2 算力底座：网络</vt:lpstr>
      <vt:lpstr>Question？</vt:lpstr>
      <vt:lpstr>AI 服务器 Ascend NPU：单节点形态</vt:lpstr>
      <vt:lpstr>Content</vt:lpstr>
      <vt:lpstr>PowerPoint 演示文稿</vt:lpstr>
      <vt:lpstr>AI 集群网络平面</vt:lpstr>
      <vt:lpstr>AI 集群网络平面</vt:lpstr>
      <vt:lpstr>万卡AI 集群网络平面划分</vt:lpstr>
      <vt:lpstr>PowerPoint 演示文稿</vt:lpstr>
      <vt:lpstr>Al 节点角度</vt:lpstr>
      <vt:lpstr>Al 节点组网</vt:lpstr>
      <vt:lpstr>参数面服务器与交换机连线</vt:lpstr>
      <vt:lpstr>计算交换机规格选择</vt:lpstr>
      <vt:lpstr>参数面组网方案</vt:lpstr>
      <vt:lpstr>组网：优先选400G的场景  vs  优先选200G的场景 </vt:lpstr>
      <vt:lpstr>分轨与收敛比问题</vt:lpstr>
      <vt:lpstr>PowerPoint 演示文稿</vt:lpstr>
      <vt:lpstr>存储角度：网络设计方案</vt:lpstr>
      <vt:lpstr>数据面组网：二层 100G 框盒组网</vt:lpstr>
      <vt:lpstr>数据面组网：二层 100G 框盒组网</vt:lpstr>
      <vt:lpstr>PowerPoint 演示文稿</vt:lpstr>
      <vt:lpstr>业务面组网</vt:lpstr>
      <vt:lpstr>PowerPoint 演示文稿</vt:lpstr>
      <vt:lpstr>带内管理</vt:lpstr>
      <vt:lpstr>PowerPoint 演示文稿</vt:lpstr>
      <vt:lpstr>Question???</vt:lpstr>
      <vt:lpstr>网络隔离方案总览</vt:lpstr>
      <vt:lpstr>网络隔离方案总览</vt:lpstr>
      <vt:lpstr>平台层：参数面多租隔离</vt:lpstr>
      <vt:lpstr>平台层：参数面多租隔离</vt:lpstr>
      <vt:lpstr>平台层：数据面多租隔离</vt:lpstr>
      <vt:lpstr>平台层：数据面多租隔离</vt:lpstr>
      <vt:lpstr>平台层：数据面多租隔离</vt:lpstr>
      <vt:lpstr>Question？</vt:lpstr>
      <vt:lpstr>PowerPoint 演示文稿</vt:lpstr>
      <vt:lpstr>AI 集群网络平面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13370</cp:revision>
  <cp:lastPrinted>2023-09-08T09:14:01Z</cp:lastPrinted>
  <dcterms:created xsi:type="dcterms:W3CDTF">2020-08-28T08:44:19Z</dcterms:created>
  <dcterms:modified xsi:type="dcterms:W3CDTF">2025-08-17T11:29:55Z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